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6"/>
  </p:sldMasterIdLst>
  <p:notesMasterIdLst>
    <p:notesMasterId r:id="rId14"/>
  </p:notesMasterIdLst>
  <p:handoutMasterIdLst>
    <p:handoutMasterId r:id="rId15"/>
  </p:handoutMasterIdLst>
  <p:sldIdLst>
    <p:sldId id="261" r:id="rId7"/>
    <p:sldId id="256" r:id="rId8"/>
    <p:sldId id="257" r:id="rId9"/>
    <p:sldId id="258" r:id="rId10"/>
    <p:sldId id="259" r:id="rId11"/>
    <p:sldId id="260" r:id="rId12"/>
    <p:sldId id="262" r:id="rId13"/>
  </p:sldIdLst>
  <p:sldSz cx="12192000" cy="6858000"/>
  <p:notesSz cx="7315200" cy="9601200"/>
  <p:custDataLst>
    <p:tags r:id="rId16"/>
  </p:custDataLst>
  <p:defaultTextStyle>
    <a:defPPr>
      <a:defRPr lang="en-US"/>
    </a:defPPr>
    <a:lvl1pPr marL="0" algn="l" defTabSz="121906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33" algn="l" defTabSz="121906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064" algn="l" defTabSz="121906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596" algn="l" defTabSz="121906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128" algn="l" defTabSz="121906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661" algn="l" defTabSz="121906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194" algn="l" defTabSz="121906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725" algn="l" defTabSz="121906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257" algn="l" defTabSz="121906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FF1"/>
    <a:srgbClr val="282828"/>
    <a:srgbClr val="4A4A4A"/>
    <a:srgbClr val="A6A6A6"/>
    <a:srgbClr val="FFFFFF"/>
    <a:srgbClr val="FEAF00"/>
    <a:srgbClr val="C0C0C0"/>
    <a:srgbClr val="CFE2F3"/>
    <a:srgbClr val="C3E1F5"/>
    <a:srgbClr val="4E4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82109" autoAdjust="0"/>
  </p:normalViewPr>
  <p:slideViewPr>
    <p:cSldViewPr snapToGrid="0">
      <p:cViewPr>
        <p:scale>
          <a:sx n="75" d="100"/>
          <a:sy n="75" d="100"/>
        </p:scale>
        <p:origin x="132" y="36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33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85CE6-4521-4683-951C-E9F334F29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87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C703C-F6ED-4EFD-A620-9C24C1F5B9B3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01549-DFB1-4F53-93DB-9EAED6BBF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74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06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33" algn="l" defTabSz="121906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064" algn="l" defTabSz="121906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596" algn="l" defTabSz="121906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128" algn="l" defTabSz="121906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661" algn="l" defTabSz="121906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194" algn="l" defTabSz="121906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25" algn="l" defTabSz="121906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257" algn="l" defTabSz="121906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09600" y="349711"/>
            <a:ext cx="2788562" cy="3306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invGray">
          <a:xfrm>
            <a:off x="609600" y="2866233"/>
            <a:ext cx="10972800" cy="0"/>
          </a:xfrm>
          <a:ln w="9525">
            <a:solidFill>
              <a:srgbClr val="FFFFFF">
                <a:alpha val="40000"/>
              </a:srgbClr>
            </a:solidFill>
          </a:ln>
        </p:spPr>
        <p:txBody>
          <a:bodyPr vert="horz" lIns="91440" tIns="0" rIns="91440" bIns="0" rtlCol="0" anchor="b" anchorCtr="0">
            <a:noAutofit/>
          </a:bodyPr>
          <a:lstStyle>
            <a:lvl1pPr>
              <a:defRPr lang="en-US" sz="5200" b="0" cap="none" baseline="0" dirty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4284698"/>
            <a:ext cx="8497020" cy="1076072"/>
          </a:xfrm>
        </p:spPr>
        <p:txBody>
          <a:bodyPr vert="horz" lIns="91440" tIns="0" rIns="91440" bIns="0" rtlCol="0" anchor="t" anchorCtr="0">
            <a:noAutofit/>
          </a:bodyPr>
          <a:lstStyle>
            <a:lvl1pPr marL="0" indent="0" algn="l" defTabSz="609570" rtl="0" eaLnBrk="1" latinLnBrk="0" hangingPunct="1">
              <a:spcBef>
                <a:spcPts val="600"/>
              </a:spcBef>
              <a:buFont typeface="Arial"/>
              <a:buNone/>
              <a:defRPr lang="en-US" sz="2800" b="0" i="0" kern="120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Name</a:t>
            </a:r>
          </a:p>
        </p:txBody>
      </p:sp>
      <p:sp>
        <p:nvSpPr>
          <p:cNvPr id="8" name="TextBox 7"/>
          <p:cNvSpPr txBox="1"/>
          <p:nvPr/>
        </p:nvSpPr>
        <p:spPr bwMode="ltGray">
          <a:xfrm>
            <a:off x="609600" y="6322018"/>
            <a:ext cx="11171168" cy="246221"/>
          </a:xfrm>
          <a:prstGeom prst="rect">
            <a:avLst/>
          </a:prstGeom>
          <a:noFill/>
        </p:spPr>
        <p:txBody>
          <a:bodyPr vert="horz" wrap="square" lIns="91440" tIns="0" rIns="0" bIns="0" rtlCol="0">
            <a:noAutofit/>
          </a:bodyPr>
          <a:lstStyle/>
          <a:p>
            <a:r>
              <a:rPr lang="en-US" sz="900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The Northwestern Mutual Life Insurance Company – Milwaukee, WI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3026567"/>
            <a:ext cx="5235206" cy="715963"/>
          </a:xfrm>
        </p:spPr>
        <p:txBody>
          <a:bodyPr anchor="t" anchorCtr="0">
            <a:noAutofit/>
          </a:bodyPr>
          <a:lstStyle>
            <a:lvl1pPr>
              <a:spcBef>
                <a:spcPts val="200"/>
              </a:spcBef>
              <a:buNone/>
              <a:defRPr sz="2200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2288269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716" y="712520"/>
            <a:ext cx="6697683" cy="5473020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F5F4-1935-4A39-BC37-1B356F3817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1" y="0"/>
            <a:ext cx="427511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 bwMode="gray">
          <a:xfrm>
            <a:off x="531860" y="2191096"/>
            <a:ext cx="3203480" cy="747897"/>
          </a:xfrm>
          <a:ln w="9525">
            <a:solidFill>
              <a:srgbClr val="FFFFFF">
                <a:alpha val="40000"/>
              </a:srgbClr>
            </a:solidFill>
          </a:ln>
        </p:spPr>
        <p:txBody>
          <a:bodyPr vert="horz" lIns="91440" tIns="0" rIns="91440" bIns="0" rtlCol="0" anchor="t" anchorCtr="0">
            <a:sp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 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D42D61E-9BEF-43A9-ACAD-D6D932A61B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invGray"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51339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F5F4-1935-4A39-BC37-1B356F3817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CD1567F-9570-46F5-98C5-C4E4FCF5B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74971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F5F4-1935-4A39-BC37-1B356F3817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648EBAC-84D0-4ECD-BD16-8E59B44470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76520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Conten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9344"/>
            <a:ext cx="5693664" cy="4233672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400"/>
            </a:lvl1pPr>
            <a:lvl2pPr marL="225425" indent="-225425">
              <a:defRPr sz="2200"/>
            </a:lvl2pPr>
            <a:lvl3pPr marL="569913" indent="-225425">
              <a:defRPr sz="2000"/>
            </a:lvl3pPr>
            <a:lvl4pPr marL="914400" indent="-166688">
              <a:defRPr sz="2000"/>
            </a:lvl4pPr>
            <a:lvl5pPr marL="1258888" indent="-225425"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888480" y="0"/>
            <a:ext cx="530352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F5F4-1935-4A39-BC37-1B356F3817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86A65A-65F0-43CD-99AD-06BC9D78F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4390"/>
            <a:ext cx="5693664" cy="380010"/>
          </a:xfrm>
          <a:prstGeom prst="callout1">
            <a:avLst>
              <a:gd name="adj1" fmla="val 100711"/>
              <a:gd name="adj2" fmla="val -41"/>
              <a:gd name="adj3" fmla="val 101088"/>
              <a:gd name="adj4" fmla="val 100182"/>
            </a:avLst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A0E2B4B-143D-4430-A210-08F9155013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241074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lay on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F5F4-1935-4A39-BC37-1B356F3817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 bIns="3108960" anchor="b"/>
          <a:lstStyle>
            <a:lvl1pPr algn="ctr">
              <a:defRPr/>
            </a:lvl1pPr>
          </a:lstStyle>
          <a:p>
            <a:r>
              <a:rPr lang="en-US" dirty="0"/>
              <a:t>Click to add full screen photo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787542" y="1513022"/>
            <a:ext cx="6515625" cy="1723473"/>
          </a:xfrm>
          <a:solidFill>
            <a:srgbClr val="4E4E4E">
              <a:alpha val="50196"/>
            </a:srgbClr>
          </a:solidFill>
          <a:ln>
            <a:noFill/>
          </a:ln>
        </p:spPr>
        <p:txBody>
          <a:bodyPr lIns="274320" tIns="274320" rIns="274320" bIns="274320" anchor="ctr" anchorCtr="0">
            <a:noAutofit/>
          </a:bodyPr>
          <a:lstStyle>
            <a:lvl1pPr>
              <a:spcBef>
                <a:spcPts val="0"/>
              </a:spcBef>
              <a:defRPr lang="en-US" smtClean="0">
                <a:solidFill>
                  <a:schemeClr val="bg1"/>
                </a:solidFill>
                <a:latin typeface="CALIBRI" charset="0"/>
              </a:defRPr>
            </a:lvl1pPr>
            <a:lvl2pPr>
              <a:defRPr lang="en-US" sz="2400" smtClean="0"/>
            </a:lvl2pPr>
            <a:lvl3pPr>
              <a:defRPr lang="en-US" smtClean="0"/>
            </a:lvl3pPr>
            <a:lvl4pPr>
              <a:defRPr lang="en-US" sz="2400" smtClean="0"/>
            </a:lvl4pPr>
            <a:lvl5pPr>
              <a:defRPr lang="en-US" sz="2400"/>
            </a:lvl5pPr>
          </a:lstStyle>
          <a:p>
            <a:pPr lvl="0" defTabSz="1219064"/>
            <a:r>
              <a:rPr lang="en-US"/>
              <a:t>Click to edit Master text styles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3F3305-0557-4FA3-8633-C0BCBD32DB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010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F5F4-1935-4A39-BC37-1B356F3817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318161"/>
            <a:ext cx="10972800" cy="503819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6BBE7-81D2-4BC2-81B5-96E754EADB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794319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6305" y="2990207"/>
            <a:ext cx="433939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6600" spc="-50" baseline="0" dirty="0"/>
              <a:t>Thank You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4328CE-0C16-E749-9C45-A3C525EC03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09600" y="349711"/>
            <a:ext cx="2788562" cy="33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2257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F5F4-1935-4A39-BC37-1B356F3817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3D38B8-A2CA-409D-A3C8-D20C5D79B0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7B6066-CC2D-4507-93B1-9BED00748FB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0" y="1372393"/>
            <a:ext cx="10972800" cy="452596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94147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Large Text - Blu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0989"/>
            <a:ext cx="10972800" cy="3997367"/>
          </a:xfrm>
        </p:spPr>
        <p:txBody>
          <a:bodyPr vert="horz" lIns="91440" tIns="45720" rIns="91440" bIns="45720" rtlCol="0">
            <a:noAutofit/>
          </a:bodyPr>
          <a:lstStyle>
            <a:lvl1pPr algn="ctr">
              <a:defRPr lang="en-US" sz="7200" cap="none" baseline="0" dirty="0"/>
            </a:lvl1pPr>
            <a:lvl2pPr>
              <a:spcBef>
                <a:spcPts val="1800"/>
              </a:spcBef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C0C0C0"/>
                </a:solidFill>
              </a:defRPr>
            </a:lvl1pPr>
          </a:lstStyle>
          <a:p>
            <a:fld id="{BF7DF5F4-1935-4A39-BC37-1B356F3817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ln>
            <a:solidFill>
              <a:schemeClr val="bg1">
                <a:lumMod val="40000"/>
                <a:lumOff val="60000"/>
              </a:schemeClr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B3776A-4193-4EC5-A21D-FBB12C53AF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473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Title and Sm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F5F4-1935-4A39-BC37-1B356F3817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BE7310-1863-4DBF-A9D1-BF3FFFD72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E7FCCEB-59D5-4EB6-B078-A4F013AABCB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599" y="1372393"/>
            <a:ext cx="10972800" cy="452596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4484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invGray">
          <a:ln>
            <a:solidFill>
              <a:srgbClr val="FFFFFF">
                <a:alpha val="40000"/>
              </a:srgbClr>
            </a:solidFill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0685"/>
            <a:ext cx="10972800" cy="4349379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C0C0C0"/>
                </a:solidFill>
              </a:defRPr>
            </a:lvl1pPr>
          </a:lstStyle>
          <a:p>
            <a:fld id="{BF7DF5F4-1935-4A39-BC37-1B356F3817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38A95-3CB5-4423-AFA8-E95C50E75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536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609600" y="1933676"/>
            <a:ext cx="10972800" cy="2542727"/>
          </a:xfrm>
        </p:spPr>
        <p:txBody>
          <a:bodyPr vert="horz" lIns="91440" tIns="0" rIns="91440" bIns="0" rtlCol="0" anchor="ctr" anchorCtr="0">
            <a:noAutofit/>
          </a:bodyPr>
          <a:lstStyle>
            <a:lvl1pPr marL="0" indent="0" algn="ctr" defTabSz="6095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333" b="0" i="0" kern="1200" cap="none" baseline="0" smtClean="0">
                <a:solidFill>
                  <a:schemeClr val="tx1"/>
                </a:solidFill>
                <a:latin typeface="+mj-lt"/>
                <a:ea typeface="+mj-ea"/>
                <a:cs typeface="Arial"/>
              </a:defRPr>
            </a:lvl1pPr>
            <a:lvl2pPr marL="6095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4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4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C0C0C0"/>
                </a:solidFill>
              </a:defRPr>
            </a:lvl1pPr>
          </a:lstStyle>
          <a:p>
            <a:fld id="{BF7DF5F4-1935-4A39-BC37-1B356F3817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B9D83FF-8CE4-4334-8ABF-7271635F97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8393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2393"/>
            <a:ext cx="5384800" cy="452596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2393"/>
            <a:ext cx="5384800" cy="452596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F5F4-1935-4A39-BC37-1B356F3817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B9D5E2E-FA69-4EEB-84E0-31E383BE72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46191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275588"/>
            <a:ext cx="5330952" cy="576072"/>
          </a:xfrm>
        </p:spPr>
        <p:txBody>
          <a:bodyPr vert="horz" lIns="91440" tIns="45720" rIns="91440" bIns="45720" rtlCol="0" anchor="b">
            <a:noAutofit/>
          </a:bodyPr>
          <a:lstStyle>
            <a:lvl1pPr marL="0" indent="0" algn="l">
              <a:buNone/>
              <a:defRPr lang="en-US" sz="2500" b="0" kern="1200" cap="none" baseline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marL="0" lvl="0" indent="0" algn="l" defTabSz="1219140" rtl="0" eaLnBrk="1" latinLnBrk="0" hangingPunct="1">
              <a:spcBef>
                <a:spcPts val="16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1999093"/>
            <a:ext cx="5330952" cy="395128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2400" dirty="0"/>
            </a:lvl1pPr>
            <a:lvl2pPr>
              <a:defRPr lang="en-US" sz="2200" dirty="0"/>
            </a:lvl2pPr>
            <a:lvl3pPr>
              <a:defRPr lang="en-US" sz="2000" dirty="0"/>
            </a:lvl3pPr>
            <a:lvl4pPr>
              <a:defRPr lang="en-US" sz="2000" dirty="0"/>
            </a:lvl4pPr>
            <a:lvl5pPr>
              <a:defRPr lang="en-US" sz="18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1448" y="1275588"/>
            <a:ext cx="5330952" cy="57607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US" sz="2500" b="0" cap="none" baseline="0" dirty="0">
                <a:solidFill>
                  <a:schemeClr val="tx2"/>
                </a:solidFill>
              </a:defRPr>
            </a:lvl1pPr>
          </a:lstStyle>
          <a:p>
            <a:pPr lvl="0">
              <a:spcBef>
                <a:spcPts val="160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1448" y="1999093"/>
            <a:ext cx="5330952" cy="395128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2400" dirty="0"/>
            </a:lvl1pPr>
            <a:lvl2pPr>
              <a:defRPr lang="en-US" sz="2200" dirty="0"/>
            </a:lvl2pPr>
            <a:lvl3pPr>
              <a:defRPr lang="en-US" sz="2000" dirty="0"/>
            </a:lvl3pPr>
            <a:lvl4pPr>
              <a:defRPr lang="en-US" sz="2000" dirty="0"/>
            </a:lvl4pPr>
            <a:lvl5pPr>
              <a:defRPr lang="en-US" sz="18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F5F4-1935-4A39-BC37-1B356F3817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9715D0E-FF9B-4C85-99F5-FF0DABA0E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6673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427511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F5F4-1935-4A39-BC37-1B356F3817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8D13FCEA-4FA5-4CCF-99F8-2773F6C5DA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860" y="2191096"/>
            <a:ext cx="3203480" cy="747897"/>
          </a:xfrm>
          <a:ln w="9525">
            <a:solidFill>
              <a:srgbClr val="FFFFFF">
                <a:alpha val="40000"/>
              </a:srgbClr>
            </a:solidFill>
          </a:ln>
        </p:spPr>
        <p:txBody>
          <a:bodyPr vert="horz" lIns="91440" tIns="0" rIns="91440" bIns="0" rtlCol="0" anchor="t" anchorCtr="0">
            <a:sp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4EB15-7DAA-4BFA-AEF0-67F1A7EC2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invGray"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3440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534390"/>
            <a:ext cx="10972800" cy="380010"/>
          </a:xfrm>
          <a:prstGeom prst="callout1">
            <a:avLst>
              <a:gd name="adj1" fmla="val 100711"/>
              <a:gd name="adj2" fmla="val -41"/>
              <a:gd name="adj3" fmla="val 99147"/>
              <a:gd name="adj4" fmla="val 99939"/>
            </a:avLst>
          </a:prstGeom>
          <a:ln w="9525">
            <a:solidFill>
              <a:schemeClr val="tx1">
                <a:lumMod val="40000"/>
                <a:lumOff val="60000"/>
              </a:schemeClr>
            </a:solidFill>
          </a:ln>
        </p:spPr>
        <p:txBody>
          <a:bodyPr vert="horz" lIns="91440" tIns="0" rIns="91440" bIns="0" rtlCol="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239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F5F4-1935-4A39-BC37-1B356F3817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AE874-B89B-4117-AA5A-87FD6D3AB1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76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12" r:id="rId3"/>
    <p:sldLayoutId id="2147483713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ransition>
    <p:fade/>
  </p:transition>
  <p:hf hdr="0" ftr="0" dt="0"/>
  <p:txStyles>
    <p:titleStyle>
      <a:lvl1pPr algn="l" defTabSz="609570" rtl="0" eaLnBrk="1" latinLnBrk="0" hangingPunct="1">
        <a:lnSpc>
          <a:spcPct val="90000"/>
        </a:lnSpc>
        <a:spcBef>
          <a:spcPct val="0"/>
        </a:spcBef>
        <a:buNone/>
        <a:defRPr lang="en-US" sz="2700" b="0" i="0" kern="1200" cap="none" baseline="0" smtClean="0">
          <a:solidFill>
            <a:schemeClr val="tx2"/>
          </a:solidFill>
          <a:latin typeface="+mj-lt"/>
          <a:ea typeface="+mj-ea"/>
          <a:cs typeface="Arial"/>
        </a:defRPr>
      </a:lvl1pPr>
    </p:titleStyle>
    <p:bodyStyle>
      <a:lvl1pPr marL="0" indent="0" algn="l" defTabSz="121914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25425" indent="-225425" algn="l" defTabSz="121914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indent="-225425" algn="l" defTabSz="121914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Calibri" panose="020F050202020403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3138" indent="-177800" algn="l" defTabSz="1219140" rtl="0" eaLnBrk="1" latinLnBrk="0" hangingPunct="1">
        <a:lnSpc>
          <a:spcPct val="90000"/>
        </a:lnSpc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25425" algn="l" defTabSz="1219140" rtl="0" eaLnBrk="1" latinLnBrk="0" hangingPunct="1">
        <a:lnSpc>
          <a:spcPct val="90000"/>
        </a:lnSpc>
        <a:spcBef>
          <a:spcPct val="20000"/>
        </a:spcBef>
        <a:buClr>
          <a:schemeClr val="tx2"/>
        </a:buClr>
        <a:buFont typeface="Calibri" panose="020F050202020403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160" userDrawn="1">
          <p15:clr>
            <a:srgbClr val="F26B43"/>
          </p15:clr>
        </p15:guide>
        <p15:guide id="4" pos="3840" userDrawn="1">
          <p15:clr>
            <a:srgbClr val="F26B43"/>
          </p15:clr>
        </p15:guide>
        <p15:guide id="5" orient="horz" pos="57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939FD7F-DCEA-42D8-A2E6-518CBCE533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7DF5F4-1935-4A39-BC37-1B356F3817B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B37C6B-B6C4-469E-9254-2F9A1EFE2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05001"/>
            <a:ext cx="12192000" cy="609398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rgbClr val="C00000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Northwestern Mutual Speaker Event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5C2BA48-C2D0-4DD4-9592-62CA7C5C56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1205407"/>
            <a:ext cx="11226800" cy="505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87634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6BD00-4E15-4C64-8147-BE3C88349F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Financial Advising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BAA03E-BA1F-423F-8DC6-F91FB5EFA3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723676"/>
            <a:ext cx="10782650" cy="2418105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Josh Kosnick				Tia Tidd</a:t>
            </a:r>
          </a:p>
          <a:p>
            <a:r>
              <a:rPr lang="en-US" i="1" dirty="0"/>
              <a:t>Managing Partner			Director of Internship Development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2"/>
                </a:solidFill>
              </a:rPr>
              <a:t>Kelsey Reed 				Junior Coleman</a:t>
            </a:r>
          </a:p>
          <a:p>
            <a:r>
              <a:rPr lang="en-US" i="1" dirty="0"/>
              <a:t>Campus Recruiter	</a:t>
            </a:r>
            <a:r>
              <a:rPr lang="en-US" dirty="0"/>
              <a:t>		</a:t>
            </a:r>
            <a:r>
              <a:rPr lang="en-US" i="1" dirty="0"/>
              <a:t>Financial Advisor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3B98C-2A9C-40B4-BB9E-C8FD40EB21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10/7/2019</a:t>
            </a:r>
          </a:p>
        </p:txBody>
      </p:sp>
    </p:spTree>
    <p:extLst>
      <p:ext uri="{BB962C8B-B14F-4D97-AF65-F5344CB8AC3E}">
        <p14:creationId xmlns:p14="http://schemas.microsoft.com/office/powerpoint/2010/main" val="149146756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B7C2BC-7768-4FE0-9B2E-FD61B63975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7DF5F4-1935-4A39-BC37-1B356F3817B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19046C-4A14-4698-9A3E-E15001AF8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60" y="2191096"/>
            <a:ext cx="3203480" cy="1121846"/>
          </a:xfrm>
        </p:spPr>
        <p:txBody>
          <a:bodyPr/>
          <a:lstStyle/>
          <a:p>
            <a:r>
              <a:rPr lang="en-US" dirty="0"/>
              <a:t>Financial Advising with Professional Athletes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A4D5B0-44D6-49B2-BD72-2801CD777CFC}"/>
              </a:ext>
            </a:extLst>
          </p:cNvPr>
          <p:cNvSpPr txBox="1"/>
          <p:nvPr/>
        </p:nvSpPr>
        <p:spPr>
          <a:xfrm>
            <a:off x="4983061" y="620893"/>
            <a:ext cx="53689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Understanding their contract</a:t>
            </a:r>
          </a:p>
          <a:p>
            <a:pPr marL="342900" indent="-342900" algn="ctr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Start early</a:t>
            </a:r>
          </a:p>
          <a:p>
            <a:pPr marL="342900" indent="-342900" algn="ctr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Budgeting &amp; Paying a Salary</a:t>
            </a:r>
          </a:p>
          <a:p>
            <a:pPr marL="342900" indent="-342900" algn="ctr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Passive vs. Earned Income</a:t>
            </a:r>
          </a:p>
          <a:p>
            <a:pPr marL="342900" indent="-342900" algn="ctr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Taxation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0FFA20-C54F-4435-BC82-97848607F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918222"/>
            <a:ext cx="3868218" cy="331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46141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70D084-901D-42D6-B588-607779A44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7DF5F4-1935-4A39-BC37-1B356F3817B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5370B48-ACE5-4B35-BB61-C79BB8A47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60" y="2191096"/>
            <a:ext cx="3203480" cy="373949"/>
          </a:xfrm>
        </p:spPr>
        <p:txBody>
          <a:bodyPr/>
          <a:lstStyle/>
          <a:p>
            <a:r>
              <a:rPr lang="en-US" dirty="0"/>
              <a:t>Finance 101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7C96DE-AD4C-4F26-9479-0C8E5CB8D70A}"/>
              </a:ext>
            </a:extLst>
          </p:cNvPr>
          <p:cNvSpPr txBox="1"/>
          <p:nvPr/>
        </p:nvSpPr>
        <p:spPr>
          <a:xfrm>
            <a:off x="4479722" y="1189284"/>
            <a:ext cx="3134839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Budgeting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Emergency Funds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Student Loans</a:t>
            </a:r>
          </a:p>
          <a:p>
            <a:pPr marL="952433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Private vs. Federal</a:t>
            </a:r>
          </a:p>
          <a:p>
            <a:pPr marL="952433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Repayment Options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F7A85C-E224-4FF2-B488-FC5B0399C3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838" y="508551"/>
            <a:ext cx="4309255" cy="516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30306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03D544-6170-473A-89A1-5621A50D5A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7DF5F4-1935-4A39-BC37-1B356F3817B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D23765-5B88-47AC-B0ED-F3E87BFAF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60" y="2191096"/>
            <a:ext cx="3203480" cy="373949"/>
          </a:xfrm>
        </p:spPr>
        <p:txBody>
          <a:bodyPr/>
          <a:lstStyle/>
          <a:p>
            <a:r>
              <a:rPr lang="en-US" dirty="0"/>
              <a:t>Networking</a:t>
            </a:r>
          </a:p>
        </p:txBody>
      </p:sp>
      <p:pic>
        <p:nvPicPr>
          <p:cNvPr id="1026" name="Picture 2" descr="Image result for networking">
            <a:extLst>
              <a:ext uri="{FF2B5EF4-FFF2-40B4-BE49-F238E27FC236}">
                <a16:creationId xmlns:a16="http://schemas.microsoft.com/office/drawing/2014/main" id="{F8304E45-4058-4868-907A-AA1DF3804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140" y="1126484"/>
            <a:ext cx="6858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672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2BA777-686C-44B9-A152-0AF069CF9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7DF5F4-1935-4A39-BC37-1B356F3817B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9A6D59-878D-4976-9B54-857CDAE24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60" y="2191096"/>
            <a:ext cx="3203480" cy="373949"/>
          </a:xfrm>
        </p:spPr>
        <p:txBody>
          <a:bodyPr/>
          <a:lstStyle/>
          <a:p>
            <a:r>
              <a:rPr lang="en-US" dirty="0"/>
              <a:t>Career Searching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CCF421-A0AC-4750-B30F-8587FAC6CFE4}"/>
              </a:ext>
            </a:extLst>
          </p:cNvPr>
          <p:cNvSpPr txBox="1"/>
          <p:nvPr/>
        </p:nvSpPr>
        <p:spPr>
          <a:xfrm>
            <a:off x="4504888" y="696286"/>
            <a:ext cx="741892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6A6286-99D8-4636-8760-6699D16EEE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954" y="1468074"/>
            <a:ext cx="5847520" cy="3513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16579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3915DC-2E88-4363-9024-AA012FDF1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7DF5F4-1935-4A39-BC37-1B356F3817B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F416738-2818-4085-B44E-93285D7C5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9590"/>
            <a:ext cx="10972800" cy="609398"/>
          </a:xfrm>
        </p:spPr>
        <p:txBody>
          <a:bodyPr/>
          <a:lstStyle/>
          <a:p>
            <a:r>
              <a:rPr lang="en-US" sz="4400" dirty="0">
                <a:solidFill>
                  <a:srgbClr val="C00000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Next Event This Wednesday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F71D9C4-F0E8-49DC-A2FB-EAD9ED9BC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1430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836017D-2F31-4979-A441-C7651CD1E6CA}"/>
              </a:ext>
            </a:extLst>
          </p:cNvPr>
          <p:cNvSpPr/>
          <p:nvPr/>
        </p:nvSpPr>
        <p:spPr>
          <a:xfrm>
            <a:off x="-110068" y="1893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980000"/>
                </a:solidFill>
                <a:latin typeface="Lato"/>
              </a:rPr>
              <a:t>Erik Haslam Speaker Event</a:t>
            </a:r>
            <a:endParaRPr lang="en-US" dirty="0"/>
          </a:p>
          <a:p>
            <a:pPr algn="ctr"/>
            <a:r>
              <a:rPr lang="en-US" dirty="0">
                <a:solidFill>
                  <a:srgbClr val="980000"/>
                </a:solidFill>
                <a:latin typeface="Lato"/>
              </a:rPr>
              <a:t>NCAA Basketball Analytics Expert</a:t>
            </a:r>
            <a:endParaRPr lang="en-US" dirty="0"/>
          </a:p>
          <a:p>
            <a:pPr algn="ctr"/>
            <a:r>
              <a:rPr lang="en-US" dirty="0">
                <a:solidFill>
                  <a:srgbClr val="980000"/>
                </a:solidFill>
                <a:latin typeface="Lato"/>
              </a:rPr>
              <a:t>Wednesday, October 9th</a:t>
            </a:r>
            <a:endParaRPr lang="en-US" dirty="0"/>
          </a:p>
          <a:p>
            <a:pPr algn="ctr"/>
            <a:r>
              <a:rPr lang="en-US" dirty="0">
                <a:solidFill>
                  <a:srgbClr val="980000"/>
                </a:solidFill>
                <a:latin typeface="Lato"/>
              </a:rPr>
              <a:t>7:00 in Grainger 1195</a:t>
            </a:r>
            <a:endParaRPr lang="en-US" dirty="0"/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166140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BRAND v3">
  <a:themeElements>
    <a:clrScheme name="Evolved Brand">
      <a:dk1>
        <a:srgbClr val="4A4A4A"/>
      </a:dk1>
      <a:lt1>
        <a:srgbClr val="FFFFFF"/>
      </a:lt1>
      <a:dk2>
        <a:srgbClr val="0E497B"/>
      </a:dk2>
      <a:lt2>
        <a:srgbClr val="EDF0F3"/>
      </a:lt2>
      <a:accent1>
        <a:srgbClr val="83D4F1"/>
      </a:accent1>
      <a:accent2>
        <a:srgbClr val="FFB81C"/>
      </a:accent2>
      <a:accent3>
        <a:srgbClr val="2DADAA"/>
      </a:accent3>
      <a:accent4>
        <a:srgbClr val="ABD864"/>
      </a:accent4>
      <a:accent5>
        <a:srgbClr val="F36F35"/>
      </a:accent5>
      <a:accent6>
        <a:srgbClr val="4689C4"/>
      </a:accent6>
      <a:hlink>
        <a:srgbClr val="0E497B"/>
      </a:hlink>
      <a:folHlink>
        <a:srgbClr val="83D4F1"/>
      </a:folHlink>
    </a:clrScheme>
    <a:fontScheme name="Custom 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m_pp_template  -  Read-Only" id="{E9A7E0AD-DF71-443F-84BA-9E82D8414F8B}" vid="{DBBB9272-A365-4A26-A51C-77E48EAEF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ad31f4bd-1c46-4bb8-8767-007ae9b7adbb">PowerPoint</Category>
    <Content_x0020_CategoryTaxHTField0 xmlns="8a153790-3d69-456d-ab22-54da60b17c30">
      <Terms xmlns="http://schemas.microsoft.com/office/infopath/2007/PartnerControls"/>
    </Content_x0020_CategoryTaxHTField0>
    <PublishingStartDate xmlns="http://schemas.microsoft.com/sharepoint/v3" xsi:nil="true"/>
    <PublishingExpirationDate xmlns="http://schemas.microsoft.com/sharepoint/v3" xsi:nil="true"/>
    <TaxCatchAll xmlns="8a153790-3d69-456d-ab22-54da60b17c30"/>
    <TaxKeywordTaxHTField xmlns="8a153790-3d69-456d-ab22-54da60b17c30">
      <Terms xmlns="http://schemas.microsoft.com/office/infopath/2007/PartnerControls"/>
    </TaxKeywordTaxHTFiel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1704BA2A9E3F48974B618A29C73026" ma:contentTypeVersion="6" ma:contentTypeDescription="Create a new document." ma:contentTypeScope="" ma:versionID="d126421a4cb403a5b38ed39a98cca10e">
  <xsd:schema xmlns:xsd="http://www.w3.org/2001/XMLSchema" xmlns:xs="http://www.w3.org/2001/XMLSchema" xmlns:p="http://schemas.microsoft.com/office/2006/metadata/properties" xmlns:ns1="http://schemas.microsoft.com/sharepoint/v3" xmlns:ns2="8a153790-3d69-456d-ab22-54da60b17c30" xmlns:ns3="ad31f4bd-1c46-4bb8-8767-007ae9b7adbb" targetNamespace="http://schemas.microsoft.com/office/2006/metadata/properties" ma:root="true" ma:fieldsID="7eaa715a7908ad985e77c479e1d1e1b6" ns1:_="" ns2:_="" ns3:_="">
    <xsd:import namespace="http://schemas.microsoft.com/sharepoint/v3"/>
    <xsd:import namespace="8a153790-3d69-456d-ab22-54da60b17c30"/>
    <xsd:import namespace="ad31f4bd-1c46-4bb8-8767-007ae9b7adb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2:TaxCatchAllLabel" minOccurs="0"/>
                <xsd:element ref="ns2:Content_x0020_CategoryTaxHTField0" minOccurs="0"/>
                <xsd:element ref="ns1:PublishingStartDate" minOccurs="0"/>
                <xsd:element ref="ns1:PublishingExpirationDate" minOccurs="0"/>
                <xsd:element ref="ns3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7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8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53790-3d69-456d-ab22-54da60b17c3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1" nillable="true" ma:taxonomy="true" ma:internalName="TaxKeywordTaxHTField" ma:taxonomyFieldName="TaxKeyword" ma:displayName="Enterprise Keywords" ma:fieldId="{23f27201-bee3-471e-b2e7-b64fd8b7ca38}" ma:taxonomyMulti="true" ma:sspId="a2501156-a27c-43fa-ae5a-0a4129f3d421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ef48ec04-2b64-4f79-984b-9b10d0dc4b3c}" ma:internalName="TaxCatchAll" ma:showField="CatchAllData" ma:web="25926fc4-6cf1-4465-949b-1a5e27a930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ef48ec04-2b64-4f79-984b-9b10d0dc4b3c}" ma:internalName="TaxCatchAllLabel" ma:readOnly="true" ma:showField="CatchAllDataLabel" ma:web="25926fc4-6cf1-4465-949b-1a5e27a930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ontent_x0020_CategoryTaxHTField0" ma:index="15" nillable="true" ma:taxonomy="true" ma:internalName="Content_x0020_CategoryTaxHTField0" ma:taxonomyFieldName="Content_x0020_Category" ma:displayName="Content Category" ma:default="" ma:fieldId="{bef93be0-1af2-46e3-b798-57d46b0295e6}" ma:sspId="a2501156-a27c-43fa-ae5a-0a4129f3d421" ma:termSetId="f7d89fd8-8344-4d42-88ae-561b007a4fae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31f4bd-1c46-4bb8-8767-007ae9b7adbb" elementFormDefault="qualified">
    <xsd:import namespace="http://schemas.microsoft.com/office/2006/documentManagement/types"/>
    <xsd:import namespace="http://schemas.microsoft.com/office/infopath/2007/PartnerControls"/>
    <xsd:element name="Category" ma:index="19" nillable="true" ma:displayName="Topic" ma:format="Dropdown" ma:internalName="Category">
      <xsd:simpleType>
        <xsd:restriction base="dms:Choice">
          <xsd:enumeration value="Brand Guidelines"/>
          <xsd:enumeration value="Client Communications"/>
          <xsd:enumeration value="Email Signatures"/>
          <xsd:enumeration value="PowerPoint"/>
          <xsd:enumeration value="Signage"/>
          <xsd:enumeration value="Wor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a2501156-a27c-43fa-ae5a-0a4129f3d421" ContentTypeId="0x0101" PreviousValue="false"/>
</file>

<file path=customXml/item4.xml><?xml version="1.0" encoding="utf-8"?>
<?mso-contentType ?>
<spe:Receivers xmlns:spe="http://schemas.microsoft.com/sharepoint/events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1A7C24-DFC8-42E9-8015-D265E62F8B6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schemas.microsoft.com/office/2006/documentManagement/types"/>
    <ds:schemaRef ds:uri="ad31f4bd-1c46-4bb8-8767-007ae9b7adbb"/>
    <ds:schemaRef ds:uri="8a153790-3d69-456d-ab22-54da60b17c30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0B608AA-5563-4164-9821-68965E0820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a153790-3d69-456d-ab22-54da60b17c30"/>
    <ds:schemaRef ds:uri="ad31f4bd-1c46-4bb8-8767-007ae9b7ad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39CD03-B78F-4D5D-96E8-058B020A6B9D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11982128-369A-41FE-8F89-C5F820D2777F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8002C322-576A-4B43-96DC-7369578D69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SBC Club Talk 2019</Template>
  <TotalTime>11</TotalTime>
  <Words>72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</vt:lpstr>
      <vt:lpstr>Calibri Light</vt:lpstr>
      <vt:lpstr>Lao UI</vt:lpstr>
      <vt:lpstr>Lato</vt:lpstr>
      <vt:lpstr>BRAND v3</vt:lpstr>
      <vt:lpstr>Northwestern Mutual Speaker Event</vt:lpstr>
      <vt:lpstr>Financial Advising</vt:lpstr>
      <vt:lpstr>Financial Advising with Professional Athletes</vt:lpstr>
      <vt:lpstr>Finance 101</vt:lpstr>
      <vt:lpstr>Networking</vt:lpstr>
      <vt:lpstr>Career Searching</vt:lpstr>
      <vt:lpstr>Next Event This Wednesday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Northwestern Mutual Speaker Event</dc:title>
  <dc:creator>Owner</dc:creator>
  <dc:description/>
  <cp:lastModifiedBy>Owner</cp:lastModifiedBy>
  <cp:revision>1</cp:revision>
  <cp:lastPrinted>2017-03-30T19:45:01Z</cp:lastPrinted>
  <dcterms:created xsi:type="dcterms:W3CDTF">2019-10-07T21:52:05Z</dcterms:created>
  <dcterms:modified xsi:type="dcterms:W3CDTF">2019-10-07T22:04:00Z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 Category">
    <vt:lpwstr/>
  </property>
  <property fmtid="{D5CDD505-2E9C-101B-9397-08002B2CF9AE}" pid="3" name="TaxKeyword">
    <vt:lpwstr/>
  </property>
  <property fmtid="{D5CDD505-2E9C-101B-9397-08002B2CF9AE}" pid="4" name="ContentTypeId">
    <vt:lpwstr>0x0101000A1704BA2A9E3F48974B618A29C73026</vt:lpwstr>
  </property>
</Properties>
</file>